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7" r:id="rId3"/>
    <p:sldId id="258" r:id="rId4"/>
    <p:sldId id="259" r:id="rId5"/>
    <p:sldId id="273" r:id="rId6"/>
    <p:sldId id="260" r:id="rId7"/>
    <p:sldId id="262" r:id="rId8"/>
    <p:sldId id="263" r:id="rId9"/>
    <p:sldId id="264" r:id="rId10"/>
    <p:sldId id="265" r:id="rId11"/>
    <p:sldId id="268" r:id="rId12"/>
    <p:sldId id="269" r:id="rId13"/>
    <p:sldId id="271" r:id="rId14"/>
    <p:sldId id="270" r:id="rId15"/>
    <p:sldId id="272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buFont typeface="Arial" charset="0"/>
      <a:defRPr sz="3200" kern="1200">
        <a:solidFill>
          <a:schemeClr val="tx1"/>
        </a:solidFill>
        <a:latin typeface="Times New Roman" pitchFamily="18" charset="0"/>
        <a:ea typeface="Microsoft JhengHei" pitchFamily="34" charset="-12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sz="3200" kern="1200">
        <a:solidFill>
          <a:schemeClr val="tx1"/>
        </a:solidFill>
        <a:latin typeface="Times New Roman" pitchFamily="18" charset="0"/>
        <a:ea typeface="Microsoft JhengHei" pitchFamily="34" charset="-12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sz="3200" kern="1200">
        <a:solidFill>
          <a:schemeClr val="tx1"/>
        </a:solidFill>
        <a:latin typeface="Times New Roman" pitchFamily="18" charset="0"/>
        <a:ea typeface="Microsoft JhengHei" pitchFamily="34" charset="-12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sz="3200" kern="1200">
        <a:solidFill>
          <a:schemeClr val="tx1"/>
        </a:solidFill>
        <a:latin typeface="Times New Roman" pitchFamily="18" charset="0"/>
        <a:ea typeface="Microsoft JhengHei" pitchFamily="34" charset="-12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sz="3200" kern="1200">
        <a:solidFill>
          <a:schemeClr val="tx1"/>
        </a:solidFill>
        <a:latin typeface="Times New Roman" pitchFamily="18" charset="0"/>
        <a:ea typeface="Microsoft JhengHei" pitchFamily="34" charset="-120"/>
        <a:cs typeface="Arial" charset="0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Microsoft JhengHei" pitchFamily="34" charset="-120"/>
        <a:cs typeface="Arial" charset="0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Microsoft JhengHei" pitchFamily="34" charset="-120"/>
        <a:cs typeface="Arial" charset="0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Microsoft JhengHei" pitchFamily="34" charset="-120"/>
        <a:cs typeface="Arial" charset="0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Microsoft JhengHei" pitchFamily="34" charset="-12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1E64"/>
    <a:srgbClr val="55257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7" autoAdjust="0"/>
    <p:restoredTop sz="94610" autoAdjust="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5EA0E-3DFF-46EB-83C3-B31C6399AECC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2DC8B-110D-4B88-918D-B3D0D3120B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82B01-B117-4D7C-ACF6-AA405B74835D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C5E41-DEF8-4A20-B0FD-8A3DDD92CF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22687-C62C-41AB-8142-F8DF4782C026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319E5-F5D1-4703-8AC4-458AD50019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797DF-3F9D-4BC5-BE10-F40BD1495E31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34AA5-D0FD-4EB3-961C-88A817C678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CDC9D-56B8-4703-9AE4-C85B23543EB8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93ED0-4B37-445D-A85A-6602EC76D4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FF87D-9306-4D54-A97C-389C9B034B82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F84D0-2847-4575-9F1B-81DAC0223D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CC122-E63A-4F98-90CF-52F08994106E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203CB-DCC8-4344-8AD8-CA3A3C3249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90298-D2C8-4B49-9A52-BF888F1E7285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07228-713E-45F6-B668-BD49A1BCB2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5AA3C-6552-4CFC-A7C7-22618878FA7D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ADA23-762B-4344-A936-B7E6553BC1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E490F-A2E1-4F4F-B5FD-E42B4CF51F8C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B36D7-61D2-4262-BF4B-1092D9B62A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9FA1C-16D9-42D2-8FD9-D3EB42A3CE3A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F9B0D-09F5-4C08-B468-33ACB0D916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4FADC23-2613-4B44-A46F-5EEE0D1DE9D8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D90E4D8-451D-46C9-AFBE-387D356FFE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12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&#1057;&#1059;&#1069;&#1050;.doc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&#1090;&#1074;&#1086;&#1088;&#1095;&#1077;&#1089;&#1082;&#1080;&#1077;%20&#1087;&#1088;&#1086;&#1092;&#1077;&#1089;&#1089;&#1080;&#1080;.doc" TargetMode="External"/><Relationship Id="rId5" Type="http://schemas.openxmlformats.org/officeDocument/2006/relationships/hyperlink" Target="&#1056;&#1046;&#1044;.doc" TargetMode="External"/><Relationship Id="rId4" Type="http://schemas.openxmlformats.org/officeDocument/2006/relationships/hyperlink" Target="&#1069;&#1083;&#1077;&#1082;&#1090;&#1088;&#1086;&#1089;&#1077;&#1090;&#1100;.doc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shkola73lnk.edusite.ru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9699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9700" name="Рисунок 3" descr="fony_1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179388" y="2636838"/>
            <a:ext cx="8786812" cy="557212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ru-RU" altLang="ru-RU" sz="2800" b="1">
                <a:solidFill>
                  <a:srgbClr val="0D0D0D"/>
                </a:solidFill>
                <a:cs typeface="Times New Roman" pitchFamily="18" charset="0"/>
              </a:rPr>
              <a:t>Формы организации и проведения профессиональных проб в условиях основной общеобразовательной организации</a:t>
            </a:r>
          </a:p>
          <a:p>
            <a:pPr algn="ctr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endParaRPr lang="ru-RU" altLang="ru-RU" sz="2800" b="1">
              <a:solidFill>
                <a:srgbClr val="0D0D0D"/>
              </a:solidFill>
              <a:cs typeface="Times New Roman" pitchFamily="18" charset="0"/>
            </a:endParaRPr>
          </a:p>
          <a:p>
            <a:pPr algn="ctr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endParaRPr lang="ru-RU" altLang="ru-RU" sz="2800" b="1">
              <a:solidFill>
                <a:srgbClr val="0D0D0D"/>
              </a:solidFill>
              <a:cs typeface="Times New Roman" pitchFamily="18" charset="0"/>
            </a:endParaRPr>
          </a:p>
          <a:p>
            <a:pPr algn="r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ru-RU" altLang="ru-RU" sz="2000">
                <a:solidFill>
                  <a:srgbClr val="0D0D0D"/>
                </a:solidFill>
                <a:cs typeface="Times New Roman" pitchFamily="18" charset="0"/>
              </a:rPr>
              <a:t>Пономарева Т.В. – </a:t>
            </a:r>
          </a:p>
          <a:p>
            <a:pPr algn="r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ru-RU" altLang="ru-RU" sz="2000">
                <a:solidFill>
                  <a:srgbClr val="0D0D0D"/>
                </a:solidFill>
                <a:cs typeface="Times New Roman" pitchFamily="18" charset="0"/>
              </a:rPr>
              <a:t>директор МБОУ ООШ № 73, </a:t>
            </a:r>
          </a:p>
          <a:p>
            <a:pPr algn="r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ru-RU" altLang="ru-RU" sz="2000">
                <a:solidFill>
                  <a:srgbClr val="0D0D0D"/>
                </a:solidFill>
                <a:cs typeface="Times New Roman" pitchFamily="18" charset="0"/>
              </a:rPr>
              <a:t>Булдакова А.С.- </a:t>
            </a:r>
          </a:p>
          <a:p>
            <a:pPr algn="r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ru-RU" altLang="ru-RU" sz="2000">
                <a:solidFill>
                  <a:srgbClr val="0D0D0D"/>
                </a:solidFill>
                <a:cs typeface="Times New Roman" pitchFamily="18" charset="0"/>
              </a:rPr>
              <a:t>учитель начальных классов МБОУ ООШ №73</a:t>
            </a:r>
          </a:p>
          <a:p>
            <a:pPr>
              <a:spcBef>
                <a:spcPct val="20000"/>
              </a:spcBef>
            </a:pPr>
            <a:endParaRPr lang="ru-RU" b="1">
              <a:latin typeface="Calibri" pitchFamily="34" charset="0"/>
            </a:endParaRPr>
          </a:p>
        </p:txBody>
      </p:sp>
      <p:pic>
        <p:nvPicPr>
          <p:cNvPr id="2051" name="Заголовок 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0"/>
            <a:ext cx="7772400" cy="235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275" y="1268413"/>
            <a:ext cx="1398588" cy="139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6" name="Рисунок 3" descr="fony_1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Лилия\Desktop\IMG_15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0"/>
            <a:ext cx="5112568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D:\ФОТОАЛЬБОМ\хобби к профессии\DSC_086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988840"/>
            <a:ext cx="3816424" cy="2583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Алексей\Desktop\12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786166"/>
            <a:ext cx="5184576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4100" name="Рисунок 3" descr="fony_1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357188" y="1000125"/>
            <a:ext cx="8786812" cy="5572125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ru-RU" altLang="ru-RU" sz="2400" dirty="0">
                <a:solidFill>
                  <a:srgbClr val="0D0D0D"/>
                </a:solidFill>
                <a:ea typeface="+mn-ea"/>
                <a:cs typeface="Times New Roman" pitchFamily="18" charset="0"/>
              </a:rPr>
              <a:t>  </a:t>
            </a:r>
            <a:r>
              <a:rPr lang="ru-RU" altLang="ru-RU" sz="2800" dirty="0">
                <a:solidFill>
                  <a:srgbClr val="0D0D0D"/>
                </a:solidFill>
                <a:ea typeface="+mn-ea"/>
                <a:cs typeface="Times New Roman" pitchFamily="18" charset="0"/>
              </a:rPr>
              <a:t>программа профориентационной работы МБОУ ООШ № 73;   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ru-RU" altLang="ru-RU" sz="2800" dirty="0">
                <a:solidFill>
                  <a:srgbClr val="0D0D0D"/>
                </a:solidFill>
                <a:ea typeface="+mn-ea"/>
                <a:cs typeface="Times New Roman" pitchFamily="18" charset="0"/>
              </a:rPr>
              <a:t>  положение о профориентационной работе школы;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ru-RU" altLang="ru-RU" sz="2800" dirty="0">
                <a:solidFill>
                  <a:srgbClr val="0D0D0D"/>
                </a:solidFill>
                <a:ea typeface="+mn-ea"/>
                <a:cs typeface="Times New Roman" pitchFamily="18" charset="0"/>
              </a:rPr>
              <a:t>  положение о деятельности профконсультанта;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ru-RU" altLang="ru-RU" sz="2800" dirty="0">
                <a:solidFill>
                  <a:srgbClr val="0D0D0D"/>
                </a:solidFill>
                <a:ea typeface="+mn-ea"/>
                <a:cs typeface="Times New Roman" pitchFamily="18" charset="0"/>
              </a:rPr>
              <a:t>  функциональные обязанности профконсультанта;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ru-RU" altLang="ru-RU" sz="2800" dirty="0">
                <a:solidFill>
                  <a:srgbClr val="0D0D0D"/>
                </a:solidFill>
                <a:ea typeface="+mn-ea"/>
                <a:cs typeface="Times New Roman" pitchFamily="18" charset="0"/>
              </a:rPr>
              <a:t>  положение об организации профессиональных проб;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ru-RU" altLang="ru-RU" sz="2800" dirty="0">
                <a:solidFill>
                  <a:srgbClr val="0D0D0D"/>
                </a:solidFill>
                <a:ea typeface="+mn-ea"/>
                <a:cs typeface="Times New Roman" pitchFamily="18" charset="0"/>
              </a:rPr>
              <a:t>  программы курсов профессиональных проб; 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ru-RU" altLang="ru-RU" sz="2800" dirty="0">
                <a:solidFill>
                  <a:srgbClr val="0D0D0D"/>
                </a:solidFill>
                <a:ea typeface="+mn-ea"/>
                <a:cs typeface="Times New Roman" pitchFamily="18" charset="0"/>
              </a:rPr>
              <a:t>  программа курса внеурочной деятельности «Я в    мире профессий»;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ru-RU" altLang="ru-RU" sz="2800" dirty="0">
                <a:solidFill>
                  <a:srgbClr val="0D0D0D"/>
                </a:solidFill>
                <a:ea typeface="+mn-ea"/>
                <a:cs typeface="Times New Roman" pitchFamily="18" charset="0"/>
              </a:rPr>
              <a:t> годовые планы профориентационной работы школы.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85852" y="357166"/>
            <a:ext cx="6572296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3600" b="1" dirty="0">
                <a:ln>
                  <a:solidFill>
                    <a:srgbClr val="7030A0"/>
                  </a:solidFill>
                </a:ln>
                <a:ea typeface="+mn-ea"/>
                <a:cs typeface="Times New Roman" pitchFamily="18" charset="0"/>
              </a:rPr>
              <a:t>Локальная нормативная база</a:t>
            </a:r>
            <a:endParaRPr lang="ru-RU" sz="3600" dirty="0">
              <a:ln>
                <a:solidFill>
                  <a:srgbClr val="7030A0"/>
                </a:solidFill>
              </a:ln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5124" name="Рисунок 3" descr="fony_1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3075" y="95250"/>
            <a:ext cx="2214563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317579">
            <a:off x="6851650" y="4146550"/>
            <a:ext cx="1989138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1553416">
            <a:off x="180975" y="4041775"/>
            <a:ext cx="2006600" cy="277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Рисунок 13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950" y="95250"/>
            <a:ext cx="2214563" cy="311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65513" y="3238500"/>
            <a:ext cx="2143125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22450" y="309563"/>
            <a:ext cx="214312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Содержимое 14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80013" y="238125"/>
            <a:ext cx="2273300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-9315422">
            <a:off x="5903913" y="3003550"/>
            <a:ext cx="1538287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1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1539999">
            <a:off x="5356225" y="4603750"/>
            <a:ext cx="1516063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Picture 1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-1647961">
            <a:off x="962025" y="3327400"/>
            <a:ext cx="1557338" cy="98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5" name="Picture 1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394075" y="238125"/>
            <a:ext cx="2251075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6" name="Picture 9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-1725474">
            <a:off x="1935163" y="4191000"/>
            <a:ext cx="1570037" cy="214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6147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6148" name="Рисунок 3" descr="fony_1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Rectangle 8"/>
          <p:cNvSpPr>
            <a:spLocks noChangeArrowheads="1"/>
          </p:cNvSpPr>
          <p:nvPr/>
        </p:nvSpPr>
        <p:spPr bwMode="auto">
          <a:xfrm>
            <a:off x="1109663" y="431800"/>
            <a:ext cx="7326312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buFontTx/>
              <a:buNone/>
            </a:pPr>
            <a:r>
              <a:rPr lang="ru-RU" sz="2400" b="1">
                <a:solidFill>
                  <a:srgbClr val="461E64"/>
                </a:solidFill>
                <a:latin typeface="Arial" charset="0"/>
              </a:rPr>
              <a:t>Ресурсный центр </a:t>
            </a:r>
          </a:p>
          <a:p>
            <a:pPr algn="ctr">
              <a:buFontTx/>
              <a:buNone/>
            </a:pPr>
            <a:r>
              <a:rPr lang="ru-RU" sz="2400" b="1">
                <a:solidFill>
                  <a:srgbClr val="461E64"/>
                </a:solidFill>
                <a:latin typeface="Arial" charset="0"/>
              </a:rPr>
              <a:t>«Профориентационная деятельность </a:t>
            </a:r>
          </a:p>
          <a:p>
            <a:pPr algn="ctr">
              <a:buFontTx/>
              <a:buNone/>
            </a:pPr>
            <a:r>
              <a:rPr lang="ru-RU" sz="2400" b="1">
                <a:solidFill>
                  <a:srgbClr val="461E64"/>
                </a:solidFill>
                <a:latin typeface="Arial" charset="0"/>
              </a:rPr>
              <a:t>образовательной организации </a:t>
            </a:r>
          </a:p>
          <a:p>
            <a:pPr algn="ctr">
              <a:buFontTx/>
              <a:buNone/>
            </a:pPr>
            <a:r>
              <a:rPr lang="ru-RU" sz="2400" b="1">
                <a:solidFill>
                  <a:srgbClr val="461E64"/>
                </a:solidFill>
                <a:latin typeface="Arial" charset="0"/>
              </a:rPr>
              <a:t>как инструмент успешной социализации </a:t>
            </a:r>
          </a:p>
          <a:p>
            <a:pPr algn="ctr">
              <a:buFontTx/>
              <a:buNone/>
            </a:pPr>
            <a:r>
              <a:rPr lang="ru-RU" sz="2400" b="1">
                <a:solidFill>
                  <a:srgbClr val="461E64"/>
                </a:solidFill>
                <a:latin typeface="Arial" charset="0"/>
              </a:rPr>
              <a:t>обучающихся»</a:t>
            </a:r>
          </a:p>
        </p:txBody>
      </p:sp>
      <p:pic>
        <p:nvPicPr>
          <p:cNvPr id="6150" name="Picture 9" descr="DSC_02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9713" y="2349500"/>
            <a:ext cx="2881312" cy="183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10" descr="DSC_026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913" y="4371975"/>
            <a:ext cx="2901950" cy="216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11" descr="D:\личное\фото\DSC_02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325" y="2349500"/>
            <a:ext cx="2768600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12" descr="C:\Users\Аксана\Downloads\DSCF953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79963" y="4371975"/>
            <a:ext cx="28448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7172" name="Рисунок 3" descr="fony_1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Прямоугольник 4"/>
          <p:cNvSpPr>
            <a:spLocks noChangeArrowheads="1"/>
          </p:cNvSpPr>
          <p:nvPr/>
        </p:nvSpPr>
        <p:spPr bwMode="auto">
          <a:xfrm>
            <a:off x="250825" y="692150"/>
            <a:ext cx="8643938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42875"/>
            <a:r>
              <a:rPr lang="ru-RU" altLang="ru-RU">
                <a:cs typeface="Times New Roman" pitchFamily="18" charset="0"/>
              </a:rPr>
              <a:t>	</a:t>
            </a:r>
            <a:r>
              <a:rPr lang="ru-RU" altLang="ru-RU" baseline="2000">
                <a:cs typeface="Times New Roman" pitchFamily="18" charset="0"/>
              </a:rPr>
              <a:t>«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Проба</a:t>
            </a:r>
            <a:r>
              <a:rPr lang="ru-RU" altLang="ru-RU" baseline="2000">
                <a:latin typeface="Microsoft YaHei" pitchFamily="34" charset="-122"/>
                <a:cs typeface="Times New Roman" pitchFamily="18" charset="0"/>
              </a:rPr>
              <a:t> 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обеспечивает</a:t>
            </a:r>
            <a:r>
              <a:rPr lang="ru-RU" altLang="ru-RU" baseline="2000">
                <a:latin typeface="Microsoft YaHei" pitchFamily="34" charset="-122"/>
                <a:cs typeface="Times New Roman" pitchFamily="18" charset="0"/>
              </a:rPr>
              <a:t>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проявление</a:t>
            </a:r>
            <a:r>
              <a:rPr lang="ru-RU" altLang="ru-RU" baseline="2000">
                <a:latin typeface="Microsoft YaHei" pitchFamily="34" charset="-122"/>
                <a:cs typeface="Times New Roman" pitchFamily="18" charset="0"/>
              </a:rPr>
              <a:t>  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внутренней</a:t>
            </a:r>
            <a:r>
              <a:rPr lang="ru-RU" altLang="ru-RU" baseline="2000">
                <a:latin typeface="Microsoft YaHei" pitchFamily="34" charset="-122"/>
                <a:cs typeface="Times New Roman" pitchFamily="18" charset="0"/>
              </a:rPr>
              <a:t> </a:t>
            </a:r>
            <a:r>
              <a:rPr lang="ru-RU" altLang="ru-RU" baseline="2000">
                <a:latin typeface="Microsoft YaHei" pitchFamily="34" charset="-122"/>
              </a:rPr>
              <a:t>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активности</a:t>
            </a:r>
            <a:r>
              <a:rPr lang="ru-RU" altLang="ru-RU" baseline="2000">
                <a:latin typeface="Microsoft YaHei" pitchFamily="34" charset="-122"/>
              </a:rPr>
              <a:t> </a:t>
            </a:r>
            <a:r>
              <a:rPr lang="ru-RU" altLang="ru-RU" baseline="2000">
                <a:latin typeface="Microsoft YaHei" pitchFamily="34" charset="-122"/>
                <a:cs typeface="Times New Roman" pitchFamily="18" charset="0"/>
              </a:rPr>
              <a:t> 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личности</a:t>
            </a:r>
            <a:r>
              <a:rPr lang="ru-RU" altLang="ru-RU">
                <a:latin typeface="Arial" charset="0"/>
                <a:cs typeface="Times New Roman" pitchFamily="18" charset="0"/>
              </a:rPr>
              <a:t> </a:t>
            </a:r>
            <a:r>
              <a:rPr lang="ru-RU" altLang="ru-RU" sz="2400">
                <a:latin typeface="Arial" charset="0"/>
                <a:cs typeface="Times New Roman" pitchFamily="18" charset="0"/>
              </a:rPr>
              <a:t>в</a:t>
            </a:r>
            <a:r>
              <a:rPr lang="ru-RU" altLang="ru-RU">
                <a:latin typeface="Arial" charset="0"/>
                <a:cs typeface="Times New Roman" pitchFamily="18" charset="0"/>
              </a:rPr>
              <a:t>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самоопределении</a:t>
            </a:r>
            <a:r>
              <a:rPr lang="ru-RU" altLang="ru-RU" baseline="2000">
                <a:latin typeface="Microsoft YaHei" pitchFamily="34" charset="-122"/>
              </a:rPr>
              <a:t>, </a:t>
            </a:r>
            <a:r>
              <a:rPr lang="ru-RU" altLang="ru-RU" baseline="2000">
                <a:latin typeface="Microsoft YaHei" pitchFamily="34" charset="-122"/>
                <a:cs typeface="Times New Roman" pitchFamily="18" charset="0"/>
              </a:rPr>
              <a:t> 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высокий</a:t>
            </a:r>
            <a:r>
              <a:rPr lang="ru-RU" altLang="ru-RU" baseline="2000">
                <a:latin typeface="Microsoft YaHei" pitchFamily="34" charset="-122"/>
              </a:rPr>
              <a:t>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потенциал</a:t>
            </a:r>
            <a:r>
              <a:rPr lang="ru-RU" altLang="ru-RU" baseline="2000">
                <a:latin typeface="Microsoft YaHei" pitchFamily="34" charset="-122"/>
              </a:rPr>
              <a:t>, </a:t>
            </a:r>
            <a:r>
              <a:rPr lang="ru-RU" altLang="ru-RU" baseline="2000">
                <a:latin typeface="Microsoft YaHei" pitchFamily="34" charset="-122"/>
                <a:cs typeface="Times New Roman" pitchFamily="18" charset="0"/>
              </a:rPr>
              <a:t> 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который</a:t>
            </a:r>
            <a:r>
              <a:rPr lang="ru-RU" altLang="ru-RU" baseline="2000">
                <a:latin typeface="Microsoft YaHei" pitchFamily="34" charset="-122"/>
              </a:rPr>
              <a:t> </a:t>
            </a:r>
            <a:r>
              <a:rPr lang="ru-RU" altLang="ru-RU" baseline="2000">
                <a:latin typeface="Microsoft YaHei" pitchFamily="34" charset="-122"/>
                <a:cs typeface="Times New Roman" pitchFamily="18" charset="0"/>
              </a:rPr>
              <a:t> 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позволяет</a:t>
            </a:r>
            <a:r>
              <a:rPr lang="ru-RU" altLang="ru-RU" baseline="2000">
                <a:latin typeface="Microsoft YaHei" pitchFamily="34" charset="-122"/>
              </a:rPr>
              <a:t>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учащемуся</a:t>
            </a:r>
            <a:r>
              <a:rPr lang="ru-RU" altLang="ru-RU" baseline="2000">
                <a:latin typeface="Microsoft YaHei" pitchFamily="34" charset="-122"/>
              </a:rPr>
              <a:t> </a:t>
            </a:r>
            <a:r>
              <a:rPr lang="ru-RU" altLang="ru-RU" baseline="2000">
                <a:latin typeface="Microsoft YaHei" pitchFamily="34" charset="-122"/>
                <a:cs typeface="Times New Roman" pitchFamily="18" charset="0"/>
              </a:rPr>
              <a:t> 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достичь</a:t>
            </a:r>
            <a:r>
              <a:rPr lang="ru-RU" altLang="ru-RU" baseline="2000">
                <a:latin typeface="Microsoft YaHei" pitchFamily="34" charset="-122"/>
              </a:rPr>
              <a:t> </a:t>
            </a:r>
            <a:r>
              <a:rPr lang="ru-RU" altLang="ru-RU" baseline="2000">
                <a:latin typeface="Microsoft YaHei" pitchFamily="34" charset="-122"/>
                <a:cs typeface="Times New Roman" pitchFamily="18" charset="0"/>
              </a:rPr>
              <a:t> 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значительных</a:t>
            </a:r>
            <a:r>
              <a:rPr lang="ru-RU" altLang="ru-RU" baseline="2000">
                <a:latin typeface="Microsoft YaHei" pitchFamily="34" charset="-122"/>
              </a:rPr>
              <a:t>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успехов</a:t>
            </a:r>
            <a:r>
              <a:rPr lang="ru-RU" altLang="ru-RU" baseline="2000">
                <a:latin typeface="Microsoft YaHei" pitchFamily="34" charset="-122"/>
              </a:rPr>
              <a:t> </a:t>
            </a:r>
            <a:r>
              <a:rPr lang="ru-RU" altLang="ru-RU" baseline="2000">
                <a:latin typeface="Microsoft YaHei" pitchFamily="34" charset="-122"/>
                <a:cs typeface="Times New Roman" pitchFamily="18" charset="0"/>
              </a:rPr>
              <a:t>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в</a:t>
            </a:r>
            <a:r>
              <a:rPr lang="ru-RU" altLang="ru-RU" baseline="2000">
                <a:latin typeface="Microsoft YaHei" pitchFamily="34" charset="-122"/>
              </a:rPr>
              <a:t> </a:t>
            </a:r>
            <a:r>
              <a:rPr lang="ru-RU" altLang="ru-RU" baseline="2000">
                <a:latin typeface="Microsoft YaHei" pitchFamily="34" charset="-122"/>
                <a:cs typeface="Times New Roman" pitchFamily="18" charset="0"/>
              </a:rPr>
              <a:t> 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практической</a:t>
            </a:r>
            <a:r>
              <a:rPr lang="ru-RU" altLang="ru-RU" baseline="2000">
                <a:latin typeface="Microsoft YaHei" pitchFamily="34" charset="-122"/>
              </a:rPr>
              <a:t> </a:t>
            </a:r>
            <a:r>
              <a:rPr lang="ru-RU" altLang="ru-RU" baseline="2000">
                <a:latin typeface="Arial" charset="0"/>
                <a:cs typeface="Times New Roman" pitchFamily="18" charset="0"/>
              </a:rPr>
              <a:t>деятельности</a:t>
            </a:r>
            <a:r>
              <a:rPr lang="ru-RU" altLang="ru-RU" baseline="2000">
                <a:latin typeface="Microsoft YaHei" pitchFamily="34" charset="-122"/>
              </a:rPr>
              <a:t> …»</a:t>
            </a:r>
          </a:p>
          <a:p>
            <a:pPr marL="142875"/>
            <a:r>
              <a:rPr lang="ru-RU" altLang="ru-RU" baseline="2000">
                <a:latin typeface="Microsoft YaHei" pitchFamily="34" charset="-122"/>
              </a:rPr>
              <a:t>			С.Н. Чистякова</a:t>
            </a:r>
            <a:r>
              <a:rPr lang="ru-RU" altLang="ru-RU" sz="2000" i="1">
                <a:latin typeface="Microsoft YaHei" pitchFamily="34" charset="-122"/>
              </a:rPr>
              <a:t>	</a:t>
            </a:r>
            <a:r>
              <a:rPr lang="ru-RU" altLang="ru-RU" sz="1000" i="1"/>
              <a:t>	</a:t>
            </a:r>
            <a:endParaRPr lang="ru-RU" altLang="ru-RU" sz="100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61" y="3573465"/>
            <a:ext cx="3643338" cy="2786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8196" name="Рисунок 3" descr="fony_1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Box 4"/>
          <p:cNvSpPr txBox="1">
            <a:spLocks noChangeArrowheads="1"/>
          </p:cNvSpPr>
          <p:nvPr/>
        </p:nvSpPr>
        <p:spPr bwMode="auto">
          <a:xfrm>
            <a:off x="0" y="301625"/>
            <a:ext cx="9144000" cy="655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>
                <a:cs typeface="Times New Roman" pitchFamily="18" charset="0"/>
              </a:rPr>
              <a:t> Заключение договоров с профессиональными образовательными организациями;  </a:t>
            </a:r>
          </a:p>
          <a:p>
            <a:pPr>
              <a:buFont typeface="Wingdings" pitchFamily="2" charset="2"/>
              <a:buChar char="Ø"/>
            </a:pPr>
            <a:r>
              <a:rPr lang="ru-RU">
                <a:cs typeface="Times New Roman" pitchFamily="18" charset="0"/>
              </a:rPr>
              <a:t> распределение обязанностей за ответственными специалистами;</a:t>
            </a:r>
          </a:p>
          <a:p>
            <a:pPr>
              <a:buFont typeface="Wingdings" pitchFamily="2" charset="2"/>
              <a:buChar char="Ø"/>
            </a:pPr>
            <a:r>
              <a:rPr lang="ru-RU">
                <a:cs typeface="Times New Roman" pitchFamily="18" charset="0"/>
              </a:rPr>
              <a:t> распределение обучающихся по профессиональным образовательным организациям;</a:t>
            </a:r>
          </a:p>
          <a:p>
            <a:pPr>
              <a:buFont typeface="Wingdings" pitchFamily="2" charset="2"/>
              <a:buChar char="Ø"/>
            </a:pPr>
            <a:r>
              <a:rPr lang="ru-RU">
                <a:cs typeface="Times New Roman" pitchFamily="18" charset="0"/>
              </a:rPr>
              <a:t> организация посещения профессиональных проб;</a:t>
            </a:r>
          </a:p>
          <a:p>
            <a:pPr>
              <a:buFont typeface="Wingdings" pitchFamily="2" charset="2"/>
              <a:buChar char="Ø"/>
            </a:pPr>
            <a:r>
              <a:rPr lang="ru-RU">
                <a:cs typeface="Times New Roman" pitchFamily="18" charset="0"/>
              </a:rPr>
              <a:t> осуществление контроля за соблюдением норм охраны труда во время;</a:t>
            </a:r>
          </a:p>
          <a:p>
            <a:pPr>
              <a:buFont typeface="Wingdings" pitchFamily="2" charset="2"/>
              <a:buChar char="Ø"/>
            </a:pPr>
            <a:r>
              <a:rPr lang="ru-RU">
                <a:cs typeface="Times New Roman" pitchFamily="18" charset="0"/>
              </a:rPr>
              <a:t> проведения профессиональных проб.</a:t>
            </a:r>
          </a:p>
          <a:p>
            <a:pPr>
              <a:buFontTx/>
              <a:buNone/>
            </a:pPr>
            <a:endParaRPr lang="ru-RU" sz="1800">
              <a:cs typeface="Times New Roman" pitchFamily="18" charset="0"/>
            </a:endParaRPr>
          </a:p>
          <a:p>
            <a:pPr>
              <a:buFontTx/>
              <a:buNone/>
            </a:pPr>
            <a:endParaRPr lang="ru-RU" sz="180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3" descr="fony_1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5" name="Содержимое 4" descr="14-05-2015-n-0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42976" y="2857496"/>
            <a:ext cx="6786610" cy="3814898"/>
          </a:xfrm>
          <a:prstGeom prst="ellipse">
            <a:avLst/>
          </a:prstGeom>
          <a:effectLst>
            <a:softEdge rad="112500"/>
          </a:effectLst>
        </p:spPr>
      </p:pic>
      <p:pic>
        <p:nvPicPr>
          <p:cNvPr id="9221" name="Picture 2" descr="http://sayt-plus.ru/images/main/vopros%20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50" y="500063"/>
            <a:ext cx="3441700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3" descr="fony_1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35766" y="6350"/>
            <a:ext cx="5099734" cy="321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754166"/>
            <a:ext cx="4000496" cy="3103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9983" y="0"/>
            <a:ext cx="4669395" cy="321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2285984" y="2143116"/>
            <a:ext cx="4357686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798740"/>
            <a:ext cx="3786182" cy="30592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3" descr="fony_1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Заголовок 1"/>
          <p:cNvSpPr>
            <a:spLocks noGrp="1"/>
          </p:cNvSpPr>
          <p:nvPr>
            <p:ph type="title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ru-RU" sz="3200" b="1" dirty="0" smtClean="0">
                <a:ln>
                  <a:solidFill>
                    <a:srgbClr val="461E64"/>
                  </a:solidFill>
                </a:ln>
                <a:latin typeface="Times New Roman" pitchFamily="18" charset="0"/>
                <a:cs typeface="Times New Roman" pitchFamily="18" charset="0"/>
              </a:rPr>
              <a:t>Программы курсов  профессиональных проб</a:t>
            </a:r>
            <a:endParaRPr lang="ru-RU" sz="3200" dirty="0">
              <a:ln>
                <a:solidFill>
                  <a:srgbClr val="461E64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8" name="Содержимое 2"/>
          <p:cNvSpPr>
            <a:spLocks noGrp="1"/>
          </p:cNvSpPr>
          <p:nvPr>
            <p:ph idx="1"/>
          </p:nvPr>
        </p:nvSpPr>
        <p:spPr>
          <a:xfrm>
            <a:off x="0" y="1357313"/>
            <a:ext cx="9144000" cy="4768850"/>
          </a:xfrm>
        </p:spPr>
        <p:txBody>
          <a:bodyPr/>
          <a:lstStyle/>
          <a:p>
            <a:pPr>
              <a:lnSpc>
                <a:spcPct val="115000"/>
              </a:lnSpc>
              <a:buFont typeface="Wingdings" pitchFamily="2" charset="2"/>
              <a:buChar char="Ø"/>
            </a:pPr>
            <a:r>
              <a:rPr lang="ru-RU" b="1" smtClean="0"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 на предприятии ОАО «СУЭК-Кузбасс» ПЕ Технологическая связь</a:t>
            </a:r>
            <a:r>
              <a:rPr lang="en-US" b="1" smtClean="0"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;</a:t>
            </a:r>
            <a:endParaRPr lang="ru-RU" sz="2800" smtClean="0"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ru-RU" b="1" smtClean="0">
                <a:latin typeface="Times New Roman" pitchFamily="18" charset="0"/>
                <a:cs typeface="Times New Roman" pitchFamily="18" charset="0"/>
                <a:hlinkClick r:id="rId4" action="ppaction://hlinkfile"/>
              </a:rPr>
              <a:t>на предприятии  ООО «Ленинск</a:t>
            </a:r>
            <a:r>
              <a:rPr lang="en-US" b="1" smtClean="0">
                <a:latin typeface="Times New Roman" pitchFamily="18" charset="0"/>
                <a:cs typeface="Times New Roman" pitchFamily="18" charset="0"/>
                <a:hlinkClick r:id="rId4" action="ppaction://hlinkfile"/>
              </a:rPr>
              <a:t>-</a:t>
            </a:r>
            <a:r>
              <a:rPr lang="ru-RU" b="1" smtClean="0">
                <a:latin typeface="Times New Roman" pitchFamily="18" charset="0"/>
                <a:cs typeface="Times New Roman" pitchFamily="18" charset="0"/>
                <a:hlinkClick r:id="rId4" action="ppaction://hlinkfile"/>
              </a:rPr>
              <a:t>Кузнецкая Электросеть»</a:t>
            </a:r>
            <a:r>
              <a:rPr lang="en-US" b="1" smtClean="0">
                <a:latin typeface="Times New Roman" pitchFamily="18" charset="0"/>
                <a:cs typeface="Times New Roman" pitchFamily="18" charset="0"/>
                <a:hlinkClick r:id="rId4" action="ppaction://hlinkfile"/>
              </a:rPr>
              <a:t>;</a:t>
            </a:r>
            <a:endParaRPr lang="ru-RU" b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ru-RU" b="1" smtClean="0">
                <a:latin typeface="Times New Roman" pitchFamily="18" charset="0"/>
                <a:cs typeface="Times New Roman" pitchFamily="18" charset="0"/>
                <a:hlinkClick r:id="rId5" action="ppaction://hlinkfile"/>
              </a:rPr>
              <a:t>в филиале ОАО «РЖД» станция Ленинск - Кузнецкий </a:t>
            </a:r>
            <a:r>
              <a:rPr lang="en-US" b="1" smtClean="0">
                <a:latin typeface="Times New Roman" pitchFamily="18" charset="0"/>
                <a:cs typeface="Times New Roman" pitchFamily="18" charset="0"/>
                <a:hlinkClick r:id="rId5" action="ppaction://hlinkfile"/>
              </a:rPr>
              <a:t>I</a:t>
            </a:r>
            <a:r>
              <a:rPr lang="ru-RU" b="1" smtClean="0">
                <a:latin typeface="Times New Roman" pitchFamily="18" charset="0"/>
                <a:cs typeface="Times New Roman" pitchFamily="18" charset="0"/>
                <a:hlinkClick r:id="rId5" action="ppaction://hlinkfile"/>
              </a:rPr>
              <a:t>;</a:t>
            </a:r>
            <a:endParaRPr lang="ru-RU" b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ru-RU" b="1" smtClean="0">
                <a:latin typeface="Times New Roman" pitchFamily="18" charset="0"/>
                <a:cs typeface="Times New Roman" pitchFamily="18" charset="0"/>
                <a:hlinkClick r:id="rId6" action="ppaction://hlinkfile"/>
              </a:rPr>
              <a:t>по профессиям творческой направленности (предпринимательство).</a:t>
            </a:r>
            <a:endParaRPr lang="ru-RU" sz="2800" smtClean="0"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en-US" b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2292" name="Рисунок 3" descr="fony_1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4572000" cy="3174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57166"/>
            <a:ext cx="4286280" cy="6143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14290"/>
            <a:ext cx="4572000" cy="31462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3" descr="fony_1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ru-RU" sz="3200" b="1" dirty="0" smtClean="0">
                <a:ln>
                  <a:solidFill>
                    <a:srgbClr val="461E64"/>
                  </a:solidFill>
                </a:ln>
                <a:latin typeface="Times New Roman" pitchFamily="18" charset="0"/>
                <a:cs typeface="Times New Roman" pitchFamily="18" charset="0"/>
              </a:rPr>
              <a:t>Результаты выбора профессиональных проб на предприятиях города в 2016-2017 учебном году</a:t>
            </a:r>
          </a:p>
        </p:txBody>
      </p:sp>
      <p:graphicFrame>
        <p:nvGraphicFramePr>
          <p:cNvPr id="12315" name="Group 27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133850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457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Предприятие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525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выбравших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52579"/>
                    </a:solidFill>
                  </a:tcPr>
                </a:tc>
              </a:tr>
              <a:tr h="8231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ОАО «СУЭК-Кузбасс»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  Технологическая связь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  обучающихся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8231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«Ленинск – Кузнецкая Электросеть» 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  обучающихся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8231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Предпринимательство (творческие профессии)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обучающихся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2072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ОАО «РЖД» станция Ленинск - Кузнецкий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  обучающихся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4340" name="Рисунок 3" descr="fony_1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500438"/>
            <a:ext cx="4286280" cy="31416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2"/>
          <p:cNvPicPr>
            <a:picLocks noChangeAspect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214282" y="214290"/>
            <a:ext cx="4268408" cy="3201891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500438"/>
            <a:ext cx="4337050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85728"/>
            <a:ext cx="4286280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5364" name="Рисунок 3" descr="fony_1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214282" y="3500439"/>
            <a:ext cx="4214842" cy="3357562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14282" y="0"/>
            <a:ext cx="4165096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3571876"/>
            <a:ext cx="4429156" cy="3286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2" y="0"/>
            <a:ext cx="4357718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6388" name="Рисунок 3" descr="fony_1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14313" y="785793"/>
            <a:ext cx="8229600" cy="1000133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buFontTx/>
              <a:buNone/>
              <a:defRPr/>
            </a:pPr>
            <a:r>
              <a:rPr lang="ru-RU" sz="4000" b="1" i="1" dirty="0">
                <a:ln>
                  <a:solidFill>
                    <a:srgbClr val="461E64"/>
                  </a:solidFill>
                </a:ln>
                <a:latin typeface="Monotype Corsiva" pitchFamily="66" charset="0"/>
                <a:ea typeface="+mj-ea"/>
                <a:cs typeface="+mj-cs"/>
              </a:rPr>
              <a:t>Приглашаем к сотрудничеству!</a:t>
            </a:r>
          </a:p>
        </p:txBody>
      </p:sp>
      <p:sp>
        <p:nvSpPr>
          <p:cNvPr id="16390" name="Прямоугольник 3"/>
          <p:cNvSpPr>
            <a:spLocks noChangeArrowheads="1"/>
          </p:cNvSpPr>
          <p:nvPr/>
        </p:nvSpPr>
        <p:spPr bwMode="auto">
          <a:xfrm>
            <a:off x="428625" y="1500188"/>
            <a:ext cx="8715375" cy="427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>
              <a:lnSpc>
                <a:spcPts val="2900"/>
              </a:lnSpc>
              <a:spcBef>
                <a:spcPts val="600"/>
              </a:spcBef>
              <a:buFontTx/>
              <a:buNone/>
            </a:pPr>
            <a:r>
              <a:rPr lang="ru-RU" altLang="ru-RU" sz="2800">
                <a:solidFill>
                  <a:srgbClr val="000000"/>
                </a:solidFill>
                <a:latin typeface="Monotype Corsiva" pitchFamily="66" charset="0"/>
              </a:rPr>
              <a:t>	</a:t>
            </a:r>
          </a:p>
          <a:p>
            <a:pPr marL="228600" indent="-228600" algn="ctr">
              <a:lnSpc>
                <a:spcPts val="2900"/>
              </a:lnSpc>
              <a:spcBef>
                <a:spcPts val="600"/>
              </a:spcBef>
              <a:buFontTx/>
              <a:buNone/>
            </a:pPr>
            <a:r>
              <a:rPr lang="ru-RU" altLang="ru-RU" sz="2800">
                <a:solidFill>
                  <a:srgbClr val="000000"/>
                </a:solidFill>
                <a:cs typeface="Times New Roman" pitchFamily="18" charset="0"/>
              </a:rPr>
              <a:t>Муниципальное бюджетное общеобразовательное учреждение "Основная общеобразовательная школа №73" </a:t>
            </a:r>
          </a:p>
          <a:p>
            <a:pPr marL="228600" indent="-228600">
              <a:lnSpc>
                <a:spcPts val="2900"/>
              </a:lnSpc>
              <a:spcBef>
                <a:spcPts val="600"/>
              </a:spcBef>
              <a:buFont typeface="Arial" charset="0"/>
              <a:buChar char="•"/>
            </a:pPr>
            <a:r>
              <a:rPr lang="ru-RU" altLang="ru-RU" sz="2800">
                <a:solidFill>
                  <a:srgbClr val="000000"/>
                </a:solidFill>
                <a:cs typeface="Times New Roman" pitchFamily="18" charset="0"/>
              </a:rPr>
              <a:t>Адрес: 652515, РФ, Кемеровская область, г. Ленинск-Кузнецкий,  ул. Вокзальная, 30</a:t>
            </a:r>
          </a:p>
          <a:p>
            <a:pPr marL="228600" indent="-228600">
              <a:lnSpc>
                <a:spcPts val="2900"/>
              </a:lnSpc>
              <a:spcBef>
                <a:spcPts val="600"/>
              </a:spcBef>
              <a:buFont typeface="Arial" charset="0"/>
              <a:buChar char="•"/>
            </a:pPr>
            <a:r>
              <a:rPr lang="ru-RU" altLang="ru-RU" sz="2800">
                <a:solidFill>
                  <a:srgbClr val="000000"/>
                </a:solidFill>
                <a:cs typeface="Times New Roman" pitchFamily="18" charset="0"/>
              </a:rPr>
              <a:t>Телефон/факс : (838456) 3-00-14</a:t>
            </a:r>
          </a:p>
          <a:p>
            <a:pPr marL="228600" indent="-228600">
              <a:lnSpc>
                <a:spcPts val="2900"/>
              </a:lnSpc>
              <a:spcBef>
                <a:spcPts val="600"/>
              </a:spcBef>
              <a:buFont typeface="Arial" charset="0"/>
              <a:buChar char="•"/>
            </a:pPr>
            <a:r>
              <a:rPr lang="ru-RU" altLang="ru-RU" sz="2800">
                <a:solidFill>
                  <a:srgbClr val="000000"/>
                </a:solidFill>
                <a:cs typeface="Times New Roman" pitchFamily="18" charset="0"/>
              </a:rPr>
              <a:t>Телефон завуча по УВР: 7-24-31</a:t>
            </a:r>
          </a:p>
          <a:p>
            <a:pPr marL="228600" indent="-228600">
              <a:lnSpc>
                <a:spcPts val="2900"/>
              </a:lnSpc>
              <a:spcBef>
                <a:spcPts val="600"/>
              </a:spcBef>
              <a:buFont typeface="Arial" charset="0"/>
              <a:buChar char="•"/>
            </a:pPr>
            <a:r>
              <a:rPr lang="ru-RU" altLang="ru-RU" sz="2800">
                <a:solidFill>
                  <a:srgbClr val="000000"/>
                </a:solidFill>
                <a:cs typeface="Times New Roman" pitchFamily="18" charset="0"/>
              </a:rPr>
              <a:t>Электронный адрес : moyschool73@rambler.ru</a:t>
            </a:r>
          </a:p>
          <a:p>
            <a:pPr marL="228600" indent="-228600">
              <a:lnSpc>
                <a:spcPts val="2900"/>
              </a:lnSpc>
              <a:spcBef>
                <a:spcPts val="600"/>
              </a:spcBef>
              <a:buFont typeface="Arial" charset="0"/>
              <a:buChar char="•"/>
            </a:pPr>
            <a:r>
              <a:rPr lang="ru-RU" altLang="ru-RU" sz="2800">
                <a:solidFill>
                  <a:srgbClr val="000000"/>
                </a:solidFill>
                <a:cs typeface="Times New Roman" pitchFamily="18" charset="0"/>
              </a:rPr>
              <a:t>Официальный сайт: </a:t>
            </a:r>
            <a:r>
              <a:rPr lang="ru-RU" altLang="ru-RU" sz="2800">
                <a:solidFill>
                  <a:srgbClr val="000000"/>
                </a:solidFill>
                <a:cs typeface="Times New Roman" pitchFamily="18" charset="0"/>
                <a:hlinkClick r:id="rId3"/>
              </a:rPr>
              <a:t>http://shkola73lnk.edusite.ru/</a:t>
            </a:r>
            <a:endParaRPr lang="ru-RU" altLang="ru-RU" sz="2800">
              <a:solidFill>
                <a:srgbClr val="000000"/>
              </a:solidFill>
              <a:cs typeface="Times New Roman" pitchFamily="18" charset="0"/>
            </a:endParaRPr>
          </a:p>
        </p:txBody>
      </p:sp>
      <p:pic>
        <p:nvPicPr>
          <p:cNvPr id="16391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75" y="0"/>
            <a:ext cx="15716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248</Words>
  <Application>Microsoft Office PowerPoint</Application>
  <PresentationFormat>Экран (4:3)</PresentationFormat>
  <Paragraphs>54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Calibri</vt:lpstr>
      <vt:lpstr>Times New Roman</vt:lpstr>
      <vt:lpstr>Wingdings</vt:lpstr>
      <vt:lpstr>Microsoft JhengHei</vt:lpstr>
      <vt:lpstr>Monotype Corsiva</vt:lpstr>
      <vt:lpstr>Microsoft YaHei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Программы курсов  профессиональных проб</vt:lpstr>
      <vt:lpstr>Слайд 11</vt:lpstr>
      <vt:lpstr>Результаты выбора профессиональных проб на предприятиях города в 2016-2017 учебном году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Лилия</dc:creator>
  <cp:lastModifiedBy>galex</cp:lastModifiedBy>
  <cp:revision>32</cp:revision>
  <dcterms:created xsi:type="dcterms:W3CDTF">2016-10-30T06:24:15Z</dcterms:created>
  <dcterms:modified xsi:type="dcterms:W3CDTF">2017-03-24T06:45:58Z</dcterms:modified>
</cp:coreProperties>
</file>